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9" r:id="rId3"/>
    <p:sldId id="261" r:id="rId4"/>
    <p:sldId id="264" r:id="rId5"/>
    <p:sldId id="262" r:id="rId6"/>
    <p:sldId id="267" r:id="rId7"/>
    <p:sldId id="266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dro Almeida" initials="PA" lastIdx="1" clrIdx="0">
    <p:extLst/>
  </p:cmAuthor>
  <p:cmAuthor id="2" name="bss-ieeta" initials="b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25"/>
    <p:restoredTop sz="98754" autoAdjust="0"/>
  </p:normalViewPr>
  <p:slideViewPr>
    <p:cSldViewPr snapToGrid="0" snapToObjects="1">
      <p:cViewPr>
        <p:scale>
          <a:sx n="76" d="100"/>
          <a:sy n="76" d="100"/>
        </p:scale>
        <p:origin x="-630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A46A2-BC63-4D1D-B0DA-8CA0EA4F924B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D617E-DE40-48B9-BAA5-A0AE271AA7B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5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BE6B3C-A914-4740-93A8-928247453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E1D229B-E9FF-4740-BB85-5B0437D67B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C6945EB-5A94-D14F-95F6-47E659158C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1379790-0735-8448-8CCF-965D1DC18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2755551-A1C7-F744-8281-A8AA05A57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72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95EBE8-8AB0-0B47-9A65-DCAD1EB06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BD09A5B-C43A-6049-80DF-901F88A49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EE5B7AB-EDD2-FE4C-8CE3-206AEEC4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1AF18C-0BDD-8B44-A5EF-E7E77C5FD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F3DD4F1-6430-CC4E-8E78-3227D49A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E29FE671-2FC3-7740-B8F4-97B66E739E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2CB747D-8A9B-464C-9B00-74916980A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3B58C26-CB1D-6C4C-A820-D862A119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54DAF0F-3359-0546-8C39-EC5A1BF5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212D67-9F92-694C-8003-8627E96E2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5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50BBB8-C641-1B4C-9DA6-B14138F2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AB4F0A6-F8CB-FF47-AC4F-9D45A14A5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EB7AB7D-22F5-6D48-AB6E-C40B0CF3CB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5AE9E7-7233-8D4B-96F9-96045E7AB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CAE6AC3-72DB-E543-9C0E-059D655A5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8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38EBA1-FDCC-2E41-B801-9149E54F6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89EA2DA-172C-5B4C-96AC-0BB0FC247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1D8AC1E-D071-3243-85D2-7F91BD7626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9388329-F8BF-AF43-B4D8-7E902E14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FE0772C-8908-F04F-A4C1-42362CE16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1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C9E1A0-7551-8E48-A118-D8B7AD9B1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3F956C-614D-824B-A5ED-E265B7A12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FA7A332-E903-A649-A6F3-5C95EB6FB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DDB7FAF-C088-1D46-A223-1E2C0CCE85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4E62F85-229C-2440-8155-1E40F88EC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82EF626-B523-3C47-BE5A-7AA05968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20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04E70F-988B-4C4C-BCEB-533C763B8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62BF99F-C7D6-2A48-80D0-5E00CFCCF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3A9A6E8-3EB1-E644-8EE7-441D53AD7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7E85C3E-E421-F44B-B16C-F7D3A6113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2470BD4-D4D2-3D4D-900F-04F7AA50FB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94223E2-67AE-FA4E-AD4E-9604A4183D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4CF10A2-B379-744E-93B0-96EB8C50C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5220A762-E154-FE4F-BFE2-B7A83CE6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9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D355AC-2DBD-EE4A-8DDC-10FF7390C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F971502-51B8-8C43-9297-8812400392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9742851-72B4-AD4A-80E7-FDA9B2AAE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C33021D-F762-F548-91CC-6D272B706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82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A1FFC5F-BCE7-7147-B4E2-0B0A45E423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A5D1FC8-70F7-034E-AC09-AEA5073C2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737CF15-91C9-8B40-8AD2-4FB288C0B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55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13F455-E4AF-8343-B974-1839D1696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DEAB3B4-A4C2-8F49-B360-74086E4F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753048B-5A4C-CE44-AB85-6B5DDA883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A1B4F9F-619A-5945-8A9C-5F9988A485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288D0F5-83F8-D241-9764-BB1F34E24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EB4A89A-5798-3F4F-B7D2-8B1E7E9E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7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CEA34E-DCEC-9147-97AD-D9C96B4AB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C76E3F8-F3A3-9F45-92BF-48243BB7CA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9222981-3BB1-4648-A915-701B552FB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200FCF8-BCF7-624D-90CF-881D38186D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55FD4B5-71FD-A446-91F8-4BF8BD1EB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54AF525-C279-8947-BDEE-7027AD94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6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3E20CE7-BD00-6244-999B-C45898B0D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7A523C6-B849-5945-8C1D-74BBF6209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EE72DBB-0ED8-F443-8034-5D5B0E0ECC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142EA9B-3772-1141-8CE2-6434E342D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40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8C6878B-5E93-F341-AC77-2423C100D7C5}"/>
              </a:ext>
            </a:extLst>
          </p:cNvPr>
          <p:cNvSpPr txBox="1"/>
          <p:nvPr/>
        </p:nvSpPr>
        <p:spPr>
          <a:xfrm>
            <a:off x="476518" y="648301"/>
            <a:ext cx="11217499" cy="56015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600" b="1" dirty="0">
                <a:solidFill>
                  <a:srgbClr val="50B400"/>
                </a:solidFill>
                <a:latin typeface="+mj-lt"/>
              </a:rPr>
              <a:t>HCI - Assignment n.2</a:t>
            </a:r>
          </a:p>
          <a:p>
            <a:pPr>
              <a:spcAft>
                <a:spcPts val="1200"/>
              </a:spcAft>
            </a:pPr>
            <a:r>
              <a:rPr lang="en-US" sz="2800" b="1" dirty="0">
                <a:latin typeface="+mj-lt"/>
              </a:rPr>
              <a:t>Design and prototyping of an application using a human-centered approach </a:t>
            </a:r>
          </a:p>
          <a:p>
            <a:pPr>
              <a:spcAft>
                <a:spcPts val="1200"/>
              </a:spcAft>
            </a:pPr>
            <a:endParaRPr lang="en-US" sz="3200" b="1" dirty="0"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en-US" sz="3200" b="1" dirty="0">
                <a:latin typeface="+mj-lt"/>
              </a:rPr>
              <a:t>Deliverable n. 1: Requirement Analysis</a:t>
            </a:r>
          </a:p>
          <a:p>
            <a:pPr>
              <a:spcAft>
                <a:spcPts val="1200"/>
              </a:spcAft>
            </a:pPr>
            <a:r>
              <a:rPr lang="en-US" sz="2800" b="1" dirty="0">
                <a:latin typeface="+mj-lt"/>
              </a:rPr>
              <a:t/>
            </a:r>
            <a:br>
              <a:rPr lang="en-US" sz="2800" b="1" dirty="0">
                <a:latin typeface="+mj-lt"/>
              </a:rPr>
            </a:br>
            <a:endParaRPr lang="en-US" sz="2800" b="1" dirty="0">
              <a:latin typeface="+mj-lt"/>
            </a:endParaRPr>
          </a:p>
          <a:p>
            <a:r>
              <a:rPr lang="en-US" sz="2400" b="1" dirty="0">
                <a:latin typeface="+mj-lt"/>
              </a:rPr>
              <a:t>Project Title:  </a:t>
            </a:r>
            <a:r>
              <a:rPr lang="en-US" sz="2400" dirty="0">
                <a:latin typeface="+mj-lt"/>
              </a:rPr>
              <a:t>XYZ an application for … </a:t>
            </a:r>
          </a:p>
          <a:p>
            <a:r>
              <a:rPr lang="en-US" sz="2400" b="1" dirty="0">
                <a:latin typeface="+mj-lt"/>
              </a:rPr>
              <a:t>Group: </a:t>
            </a:r>
            <a:r>
              <a:rPr lang="en-US" sz="2400" dirty="0">
                <a:latin typeface="+mj-lt"/>
              </a:rPr>
              <a:t>Alice, Bob &amp; Carol</a:t>
            </a:r>
            <a:endParaRPr lang="en-US" sz="2400" dirty="0">
              <a:highlight>
                <a:srgbClr val="FFFF00"/>
              </a:highlight>
              <a:latin typeface="+mj-lt"/>
            </a:endParaRPr>
          </a:p>
          <a:p>
            <a:r>
              <a:rPr lang="en-US" sz="2400" b="1" dirty="0">
                <a:latin typeface="+mj-lt"/>
              </a:rPr>
              <a:t>Lab Class: </a:t>
            </a:r>
            <a:r>
              <a:rPr lang="en-US" sz="2400" dirty="0">
                <a:latin typeface="+mj-lt"/>
              </a:rPr>
              <a:t>PX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endParaRPr lang="en-US" sz="28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xmlns="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HCI </a:t>
            </a:r>
            <a:r>
              <a:rPr lang="en-US" sz="1400" dirty="0" smtClean="0">
                <a:latin typeface="+mj-lt"/>
              </a:rPr>
              <a:t>2020-2021</a:t>
            </a:r>
            <a:endParaRPr lang="en-US" sz="1400" dirty="0">
              <a:latin typeface="+mj-l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0494E2F3-B583-BA48-A4B7-4B4E701F4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156" y="334799"/>
            <a:ext cx="3169861" cy="62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85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A0444A69-BE00-3241-983C-B54ED0DD8D1E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Introduction</a:t>
            </a:r>
          </a:p>
        </p:txBody>
      </p:sp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xmlns="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2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692504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Brief contextualization / motivation.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Why this project?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Relation to other courses? (e.g. Data Bases, Project</a:t>
            </a:r>
            <a:r>
              <a:rPr lang="en-US" sz="2000" dirty="0" smtClean="0">
                <a:latin typeface="+mj-lt"/>
              </a:rPr>
              <a:t>…; optional)</a:t>
            </a: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Personal Interest? Elaborate.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….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xmlns="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HCI </a:t>
            </a:r>
            <a:r>
              <a:rPr lang="en-US" sz="1400" dirty="0" smtClean="0">
                <a:latin typeface="+mj-lt"/>
              </a:rPr>
              <a:t>2020-2021</a:t>
            </a:r>
            <a:endParaRPr lang="en-US" sz="1400" dirty="0">
              <a:latin typeface="+mj-lt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xmlns="" id="{1691C457-C628-2749-9A63-2C7FDE4A72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089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xmlns="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3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8C6878B-5E93-F341-AC77-2423C100D7C5}"/>
              </a:ext>
            </a:extLst>
          </p:cNvPr>
          <p:cNvSpPr txBox="1"/>
          <p:nvPr/>
        </p:nvSpPr>
        <p:spPr>
          <a:xfrm>
            <a:off x="477837" y="1797972"/>
            <a:ext cx="65230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Define </a:t>
            </a:r>
            <a:r>
              <a:rPr lang="en-US" sz="2000" dirty="0">
                <a:latin typeface="+mj-lt"/>
              </a:rPr>
              <a:t>high-level goals.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What are the expected outcomes?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What are the benefits?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88E39A3-25F3-564A-86DB-E6AB9225D4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28" r="26337"/>
          <a:stretch/>
        </p:blipFill>
        <p:spPr>
          <a:xfrm>
            <a:off x="8979574" y="570771"/>
            <a:ext cx="2714443" cy="3201987"/>
          </a:xfrm>
          <a:prstGeom prst="rect">
            <a:avLst/>
          </a:prstGeom>
        </p:spPr>
      </p:pic>
      <p:sp>
        <p:nvSpPr>
          <p:cNvPr id="14" name="Rectangle 2">
            <a:extLst>
              <a:ext uri="{FF2B5EF4-FFF2-40B4-BE49-F238E27FC236}">
                <a16:creationId xmlns:a16="http://schemas.microsoft.com/office/drawing/2014/main" xmlns="" id="{9FD51810-9772-5648-B7D2-55A94A12203C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Project Objectives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xmlns="" id="{E0B9A3B4-9ADE-9940-ADDC-9ECF091DCC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xmlns="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77942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xmlns="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4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8C6878B-5E93-F341-AC77-2423C100D7C5}"/>
              </a:ext>
            </a:extLst>
          </p:cNvPr>
          <p:cNvSpPr txBox="1"/>
          <p:nvPr/>
        </p:nvSpPr>
        <p:spPr>
          <a:xfrm>
            <a:off x="477837" y="1783686"/>
            <a:ext cx="69125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Select 1 or 2 main target users;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Define the corresponding personas: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Include name, gender, age, profession, background, main motivations, goals and needs 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Do </a:t>
            </a:r>
            <a:r>
              <a:rPr lang="en-US" sz="2000" dirty="0">
                <a:latin typeface="+mj-lt"/>
              </a:rPr>
              <a:t>not </a:t>
            </a:r>
            <a:r>
              <a:rPr lang="en-US" sz="2000" dirty="0" smtClean="0">
                <a:latin typeface="+mj-lt"/>
              </a:rPr>
              <a:t>void too </a:t>
            </a:r>
            <a:r>
              <a:rPr lang="en-US" sz="2000" dirty="0">
                <a:latin typeface="+mj-lt"/>
              </a:rPr>
              <a:t>much </a:t>
            </a:r>
            <a:r>
              <a:rPr lang="en-US" sz="2000" dirty="0" smtClean="0">
                <a:latin typeface="+mj-lt"/>
              </a:rPr>
              <a:t>detail (include </a:t>
            </a:r>
            <a:r>
              <a:rPr lang="en-US" sz="2000" dirty="0">
                <a:latin typeface="+mj-lt"/>
              </a:rPr>
              <a:t>only information relevant to your problem</a:t>
            </a:r>
          </a:p>
          <a:p>
            <a:pPr lvl="1"/>
            <a:endParaRPr lang="en-US" sz="20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0AA56299-6EE6-7F41-948F-884B3199B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5987" y="1433281"/>
            <a:ext cx="3175000" cy="1524000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xmlns="" id="{09322590-479D-BF42-8D4E-909F8CC3367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Personas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xmlns="" id="{8736646C-38E8-5E47-A075-5FCAA762E1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xmlns="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266769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xmlns="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5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105406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Define context of use through 1 or 2 main </a:t>
            </a:r>
            <a:r>
              <a:rPr lang="en-US" sz="2000" dirty="0" smtClean="0">
                <a:latin typeface="+mj-lt"/>
              </a:rPr>
              <a:t>scenarios including the personas you have defined</a:t>
            </a: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Define short concepts or descriptions of how users (personas) will use the application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Should not </a:t>
            </a:r>
            <a:r>
              <a:rPr lang="en-US" sz="2000" dirty="0" smtClean="0">
                <a:latin typeface="+mj-lt"/>
              </a:rPr>
              <a:t>go </a:t>
            </a:r>
            <a:r>
              <a:rPr lang="en-US" sz="2000" dirty="0">
                <a:latin typeface="+mj-lt"/>
              </a:rPr>
              <a:t>into too much detail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xmlns="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Scenarios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xmlns="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xmlns="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26788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34" y="3135154"/>
            <a:ext cx="3440155" cy="2668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xmlns="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6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8703741" cy="255454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For each scenario indicate the main tasks that users will perform using the application;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Identify relevant issues of the context of use, if necessary (e.g. mobile usage, noise, dust, stress level, etc.);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Which tasks will become easier using the application (taking advantage of the </a:t>
            </a:r>
            <a:r>
              <a:rPr lang="en-US" sz="2000" dirty="0" smtClean="0">
                <a:latin typeface="+mj-lt"/>
              </a:rPr>
              <a:t>new </a:t>
            </a:r>
            <a:r>
              <a:rPr lang="en-US" sz="2000" dirty="0">
                <a:latin typeface="+mj-lt"/>
              </a:rPr>
              <a:t>capacities) and how they are performed currently (without the application)?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Include the decomposition of the main task.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xmlns="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Tasks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xmlns="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13" name="Foliennummernplatzhalter 1">
            <a:extLst>
              <a:ext uri="{FF2B5EF4-FFF2-40B4-BE49-F238E27FC236}">
                <a16:creationId xmlns:a16="http://schemas.microsoft.com/office/drawing/2014/main" xmlns="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2303796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xmlns="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7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8C6878B-5E93-F341-AC77-2423C100D7C5}"/>
              </a:ext>
            </a:extLst>
          </p:cNvPr>
          <p:cNvSpPr txBox="1"/>
          <p:nvPr/>
        </p:nvSpPr>
        <p:spPr>
          <a:xfrm>
            <a:off x="477837" y="1783684"/>
            <a:ext cx="852138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Define a set of requirements (non-functional, functional, …) based on the objectives and personas: 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>
                <a:solidFill>
                  <a:srgbClr val="50B400"/>
                </a:solidFill>
                <a:effectLst/>
                <a:latin typeface="+mj-lt"/>
              </a:rPr>
              <a:t>Non-functional requirements </a:t>
            </a:r>
            <a:r>
              <a:rPr lang="en-US" sz="2000" dirty="0">
                <a:effectLst/>
                <a:latin typeface="+mj-lt"/>
              </a:rPr>
              <a:t>– specify the main usability requirements </a:t>
            </a:r>
          </a:p>
          <a:p>
            <a:pPr lvl="1"/>
            <a:r>
              <a:rPr lang="pt-PT" sz="2000" dirty="0">
                <a:latin typeface="+mj-lt"/>
              </a:rPr>
              <a:t>				(</a:t>
            </a:r>
            <a:r>
              <a:rPr lang="en-US" sz="2000" dirty="0">
                <a:latin typeface="+mj-lt"/>
              </a:rPr>
              <a:t>ease of learn or ease of use</a:t>
            </a:r>
            <a:r>
              <a:rPr lang="pt-PT" sz="2000" dirty="0">
                <a:latin typeface="+mj-lt"/>
              </a:rPr>
              <a:t>? …) </a:t>
            </a:r>
            <a:r>
              <a:rPr lang="en-US" sz="2000" dirty="0">
                <a:latin typeface="+mj-lt"/>
              </a:rPr>
              <a:t>and other 					that would be the most relevant (privacy, …);</a:t>
            </a:r>
            <a:endParaRPr lang="en-US" sz="2000" dirty="0">
              <a:effectLst/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>
                <a:solidFill>
                  <a:srgbClr val="50B400"/>
                </a:solidFill>
                <a:effectLst/>
                <a:latin typeface="+mj-lt"/>
              </a:rPr>
              <a:t>Functional Requirements </a:t>
            </a:r>
            <a:r>
              <a:rPr lang="en-US" sz="2000" dirty="0">
                <a:effectLst/>
                <a:latin typeface="+mj-lt"/>
              </a:rPr>
              <a:t>-  specify the main functionality the application 	 				should support.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xmlns="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8FEE50DD-70CF-EF4A-9EEF-504AE5F99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35" r="21898"/>
          <a:stretch/>
        </p:blipFill>
        <p:spPr>
          <a:xfrm>
            <a:off x="9372604" y="1212429"/>
            <a:ext cx="2507932" cy="3216685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xmlns="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Requirements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xmlns="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here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432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xmlns="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8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8C6878B-5E93-F341-AC77-2423C100D7C5}"/>
              </a:ext>
            </a:extLst>
          </p:cNvPr>
          <p:cNvSpPr txBox="1"/>
          <p:nvPr/>
        </p:nvSpPr>
        <p:spPr>
          <a:xfrm>
            <a:off x="310140" y="1435393"/>
            <a:ext cx="36529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What are </a:t>
            </a:r>
            <a:r>
              <a:rPr lang="en-US" sz="2000" dirty="0" smtClean="0">
                <a:latin typeface="+mj-lt"/>
              </a:rPr>
              <a:t>you considering</a:t>
            </a:r>
            <a:r>
              <a:rPr lang="en-US" sz="2000" dirty="0" smtClean="0">
                <a:latin typeface="+mj-lt"/>
              </a:rPr>
              <a:t>? (Paper </a:t>
            </a:r>
            <a:r>
              <a:rPr lang="en-US" sz="2000" dirty="0">
                <a:latin typeface="+mj-lt"/>
              </a:rPr>
              <a:t>or digital prototype</a:t>
            </a:r>
            <a:r>
              <a:rPr lang="pt-PT" sz="2000" dirty="0" smtClean="0">
                <a:latin typeface="+mj-lt"/>
              </a:rPr>
              <a:t>?)</a:t>
            </a:r>
          </a:p>
          <a:p>
            <a:r>
              <a:rPr lang="pt-PT" sz="2000" dirty="0" smtClean="0">
                <a:latin typeface="+mj-lt"/>
              </a:rPr>
              <a:t>(</a:t>
            </a:r>
            <a:r>
              <a:rPr lang="en-US" sz="2000" dirty="0" smtClean="0">
                <a:latin typeface="+mj-lt"/>
              </a:rPr>
              <a:t>examples from previous editions</a:t>
            </a:r>
          </a:p>
          <a:p>
            <a:r>
              <a:rPr lang="en-US" sz="2000" dirty="0">
                <a:latin typeface="+mj-lt"/>
              </a:rPr>
              <a:t>o</a:t>
            </a:r>
            <a:r>
              <a:rPr lang="en-US" sz="2000" dirty="0" smtClean="0">
                <a:latin typeface="+mj-lt"/>
              </a:rPr>
              <a:t>f the IHC course – </a:t>
            </a:r>
            <a:r>
              <a:rPr lang="en-US" sz="2000" dirty="0" smtClean="0">
                <a:latin typeface="+mj-lt"/>
              </a:rPr>
              <a:t>many thanks </a:t>
            </a:r>
            <a:r>
              <a:rPr lang="en-US" sz="2000" dirty="0" smtClean="0">
                <a:latin typeface="+mj-lt"/>
              </a:rPr>
              <a:t>to their authors!)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xmlns="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 smtClean="0"/>
              <a:t>Next </a:t>
            </a:r>
            <a:r>
              <a:rPr lang="pt-PT" b="1" dirty="0" smtClean="0"/>
              <a:t>steps</a:t>
            </a:r>
            <a:endParaRPr lang="en-US" b="1" dirty="0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xmlns="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430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Insert project title </a:t>
            </a:r>
            <a:r>
              <a:rPr lang="en-US" sz="2800" kern="0" dirty="0" smtClean="0">
                <a:solidFill>
                  <a:srgbClr val="50B400"/>
                </a:solidFill>
              </a:rPr>
              <a:t>here</a:t>
            </a:r>
            <a:endParaRPr lang="en-US" sz="2800" kern="0" dirty="0">
              <a:solidFill>
                <a:srgbClr val="50B4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5"/>
          <a:stretch/>
        </p:blipFill>
        <p:spPr bwMode="auto">
          <a:xfrm>
            <a:off x="2136606" y="3016646"/>
            <a:ext cx="1966545" cy="30438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450" y="209652"/>
            <a:ext cx="5330281" cy="3012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xmlns="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HCI </a:t>
            </a:r>
            <a:r>
              <a:rPr lang="en-US" sz="1400" dirty="0" smtClean="0">
                <a:latin typeface="+mj-lt"/>
              </a:rPr>
              <a:t>2020 - 2021</a:t>
            </a:r>
            <a:endParaRPr lang="en-US" sz="1400" dirty="0">
              <a:latin typeface="+mj-lt"/>
            </a:endParaRPr>
          </a:p>
        </p:txBody>
      </p:sp>
      <p:pic>
        <p:nvPicPr>
          <p:cNvPr id="10" name="Google Shape;313;p31"/>
          <p:cNvPicPr preferRelativeResize="0"/>
          <p:nvPr/>
        </p:nvPicPr>
        <p:blipFill rotWithShape="1">
          <a:blip r:embed="rId4">
            <a:alphaModFix/>
          </a:blip>
          <a:srcRect l="39993" t="14763" r="40009" b="14967"/>
          <a:stretch/>
        </p:blipFill>
        <p:spPr>
          <a:xfrm>
            <a:off x="4305353" y="2176010"/>
            <a:ext cx="1789061" cy="390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416;p38"/>
          <p:cNvPicPr preferRelativeResize="0"/>
          <p:nvPr/>
        </p:nvPicPr>
        <p:blipFill rotWithShape="1">
          <a:blip r:embed="rId5">
            <a:alphaModFix/>
          </a:blip>
          <a:srcRect r="-1450"/>
          <a:stretch/>
        </p:blipFill>
        <p:spPr>
          <a:xfrm>
            <a:off x="6569992" y="3347159"/>
            <a:ext cx="3840477" cy="2640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4378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340</Words>
  <Application>Microsoft Office PowerPoint</Application>
  <PresentationFormat>Personalizados</PresentationFormat>
  <Paragraphs>67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9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Bernardo Marques</dc:creator>
  <cp:lastModifiedBy>bss-ieeta</cp:lastModifiedBy>
  <cp:revision>47</cp:revision>
  <dcterms:created xsi:type="dcterms:W3CDTF">2019-11-05T20:34:05Z</dcterms:created>
  <dcterms:modified xsi:type="dcterms:W3CDTF">2021-04-20T13:10:27Z</dcterms:modified>
</cp:coreProperties>
</file>

<file path=docProps/thumbnail.jpeg>
</file>